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notesMasterIdLst>
    <p:notesMasterId r:id="rId4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8-image-1.png"/><Relationship Id="rId2" Type="http://schemas.openxmlformats.org/officeDocument/2006/relationships/image" Target="../media/image-3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Administrator\.qwenworkcn\workspace\msdhc7vmej6muziq\_pptbuild\img\spo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368" y="365760"/>
            <a:ext cx="7680960" cy="4762195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10896" y="310896"/>
            <a:ext cx="11569903" cy="6236208"/>
          </a:xfrm>
          <a:prstGeom prst="rect">
            <a:avLst/>
          </a:prstGeom>
          <a:solidFill>
            <a:srgbClr val="0B0B0D">
              <a:alpha val="0"/>
            </a:srgbClr>
          </a:solidFill>
          <a:ln w="11430">
            <a:solidFill>
              <a:srgbClr val="C9A227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420624" y="420624"/>
            <a:ext cx="11350447" cy="6016752"/>
          </a:xfrm>
          <a:prstGeom prst="rect">
            <a:avLst/>
          </a:prstGeom>
          <a:solidFill>
            <a:srgbClr val="0B0B0D">
              <a:alpha val="0"/>
            </a:srgbClr>
          </a:solidFill>
          <a:ln w="5080">
            <a:solidFill>
              <a:srgbClr val="C9A227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0" y="1207008"/>
            <a:ext cx="1219169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spc="600" kern="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高校通识课 · 沉浸式数字课程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4818888" y="1755648"/>
            <a:ext cx="1005840" cy="10973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 rot="2700000">
            <a:off x="6055157" y="1719986"/>
            <a:ext cx="82296" cy="82296"/>
          </a:xfrm>
          <a:prstGeom prst="rect">
            <a:avLst/>
          </a:prstGeom>
          <a:solidFill>
            <a:srgbClr val="C63C26"/>
          </a:solidFill>
          <a:ln w="12700">
            <a:solidFill>
              <a:srgbClr val="C63C26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6364224" y="1755648"/>
            <a:ext cx="1005840" cy="10973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40080" y="1993392"/>
            <a:ext cx="1091153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《三国志与乱世英雄史诗》</a:t>
            </a:r>
            <a:endParaRPr lang="en-US" sz="4400" dirty="0"/>
          </a:p>
        </p:txBody>
      </p:sp>
      <p:sp>
        <p:nvSpPr>
          <p:cNvPr id="10" name="Text 7"/>
          <p:cNvSpPr/>
          <p:nvPr/>
        </p:nvSpPr>
        <p:spPr>
          <a:xfrm>
            <a:off x="640080" y="3035808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spc="200" kern="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从黄巾之乱到三国归晋 · 一部文史互证的乱世长卷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4818888" y="3822192"/>
            <a:ext cx="1005840" cy="10973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 rot="2700000">
            <a:off x="6055157" y="3786530"/>
            <a:ext cx="82296" cy="82296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364224" y="3822192"/>
            <a:ext cx="1005840" cy="10973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40080" y="4114800"/>
            <a:ext cx="10911535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spc="400" kern="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八章 · 公元 184 — 280 · 文史互证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640080" y="5815584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spc="200" kern="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《三国志》 · 《三国演义》 · 数字课程门户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10844784" y="5468112"/>
            <a:ext cx="548640" cy="548640"/>
          </a:xfrm>
          <a:prstGeom prst="rect">
            <a:avLst/>
          </a:prstGeom>
          <a:solidFill>
            <a:srgbClr val="C63C26"/>
          </a:solidFill>
          <a:ln w="9525">
            <a:solidFill>
              <a:srgbClr val="8E2B1B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844784" y="546811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F5EFE2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乱世</a:t>
            </a:r>
            <a:endParaRPr lang="en-US" sz="1300" dirty="0"/>
          </a:p>
          <a:p>
            <a:pPr algn="ctr" indent="0" marL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F5EFE2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英雄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572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400" kern="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 键 解 析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768096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三个要点读懂本章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0058400" y="384048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Ⅱ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8412480" y="8595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第二章 · 官渡之战与北方统一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548640" y="1901952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01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481328" y="1828800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以少胜多的经典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1481328" y="2286000"/>
            <a:ext cx="10012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袁绍兵多粮足，曹操兵少粮尽；荀彧「画地而守，扼其喉而使不能进」，坚守成为以弱抗强的第一要义。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3200400"/>
            <a:ext cx="11091672" cy="7315"/>
          </a:xfrm>
          <a:prstGeom prst="rect">
            <a:avLst/>
          </a:prstGeom>
          <a:solidFill>
            <a:srgbClr val="21212A"/>
          </a:solidFill>
          <a:ln w="12700">
            <a:solidFill>
              <a:srgbClr val="21212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3383280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02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1481328" y="3310128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许攸来降与焚粮乌巢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1481328" y="3767328"/>
            <a:ext cx="10012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曹操亲率精骑夜袭乌巢，尽焚袁军之粮；袁军一夜大溃，张郃、高览临阵降曹，战局一举逆转。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4681728"/>
            <a:ext cx="11091672" cy="7315"/>
          </a:xfrm>
          <a:prstGeom prst="rect">
            <a:avLst/>
          </a:prstGeom>
          <a:solidFill>
            <a:srgbClr val="21212A"/>
          </a:solidFill>
          <a:ln w="12700">
            <a:solidFill>
              <a:srgbClr val="21212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4864608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03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1481328" y="4791456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隆中对的战略蓝图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1481328" y="5248656"/>
            <a:ext cx="10012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曹操「不可与争锋」，孙权「可以为援而不可图」；跨有荆益、两路北伐——理解三国鼎立的钥匙。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10 / 38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98080" y="1051560"/>
            <a:ext cx="4389120" cy="4937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0" dirty="0">
                <a:solidFill>
                  <a:srgbClr val="15151B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渡</a:t>
            </a:r>
            <a:endParaRPr lang="en-US" sz="30000" dirty="0"/>
          </a:p>
        </p:txBody>
      </p:sp>
      <p:sp>
        <p:nvSpPr>
          <p:cNvPr id="3" name="Text 1"/>
          <p:cNvSpPr/>
          <p:nvPr/>
        </p:nvSpPr>
        <p:spPr>
          <a:xfrm>
            <a:off x="502920" y="4572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400" kern="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名 句 与 研 讨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02920" y="768096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原典诵读 · 章末思辨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0058400" y="384048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Ⅱ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8412480" y="8595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第二章 · 官渡之战与北方统一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868680" y="1828800"/>
            <a:ext cx="10424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spc="100" kern="0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「</a:t>
            </a:r>
            <a:pPr indent="0" marL="0">
              <a:buNone/>
            </a:pPr>
            <a:r>
              <a:rPr lang="en-US" sz="2700" b="1" spc="100" kern="0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老骥伏枥，志在千里；烈士暮年，壮心不已。</a:t>
            </a:r>
            <a:pPr indent="0" marL="0">
              <a:buNone/>
            </a:pPr>
            <a:r>
              <a:rPr lang="en-US" sz="2700" b="1" spc="100" kern="0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」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3108960" y="2816352"/>
            <a:ext cx="8183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曹操《龟虽寿》· 北征乌桓归途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896112" y="3913632"/>
            <a:ext cx="457200" cy="457200"/>
          </a:xfrm>
          <a:prstGeom prst="rect">
            <a:avLst/>
          </a:prstGeom>
          <a:solidFill>
            <a:srgbClr val="C63C26"/>
          </a:solidFill>
          <a:ln w="9525">
            <a:solidFill>
              <a:srgbClr val="8E2B1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39136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F5EFE2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研</a:t>
            </a:r>
            <a:endParaRPr lang="en-US" sz="1300" dirty="0"/>
          </a:p>
          <a:p>
            <a:pPr algn="ctr" indent="0" marL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F5EFE2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讨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517904" y="3950208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研讨题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517904" y="4626864"/>
            <a:ext cx="9966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b="1" dirty="0">
                <a:solidFill>
                  <a:srgbClr val="C9A227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其一　</a:t>
            </a:r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E9E3D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官渡之战中，袁绍兵力占优为何仍然失败？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1517904" y="5193792"/>
            <a:ext cx="9966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b="1" dirty="0">
                <a:solidFill>
                  <a:srgbClr val="C9A227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其二　</a:t>
            </a:r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E9E3D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《隆中对》的战略构想有哪些前提条件？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11 / 38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Administrator\.qwenworkcn\workspace\msdhc7vmej6muziq\_pptbuild\img\ch3-chibi.jpg">    </p:cNvPr>
          <p:cNvPicPr>
            <a:picLocks noChangeAspect="1"/>
          </p:cNvPicPr>
          <p:nvPr/>
        </p:nvPicPr>
        <p:blipFill>
          <a:blip r:embed="rId1"/>
          <a:srcRect l="0" r="0" t="21874" b="21874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B0D">
              <a:alpha val="66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0"/>
            <a:ext cx="7223760" cy="6858000"/>
          </a:xfrm>
          <a:prstGeom prst="rect">
            <a:avLst/>
          </a:prstGeom>
          <a:solidFill>
            <a:srgbClr val="0B0B0D">
              <a:alpha val="8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760720"/>
            <a:ext cx="12191695" cy="1097280"/>
          </a:xfrm>
          <a:prstGeom prst="rect">
            <a:avLst/>
          </a:prstGeom>
          <a:solidFill>
            <a:srgbClr val="0B0B0D">
              <a:alpha val="70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777240" y="914400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500" kern="0" dirty="0">
                <a:solidFill>
                  <a:srgbClr val="E8C8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 三 章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713232" y="1188720"/>
            <a:ext cx="2194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Ⅲ</a:t>
            </a:r>
            <a:endParaRPr lang="en-US" sz="6200" dirty="0"/>
          </a:p>
        </p:txBody>
      </p:sp>
      <p:sp>
        <p:nvSpPr>
          <p:cNvPr id="8" name="Shape 5"/>
          <p:cNvSpPr/>
          <p:nvPr/>
        </p:nvSpPr>
        <p:spPr>
          <a:xfrm>
            <a:off x="795528" y="2450592"/>
            <a:ext cx="731520" cy="18288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77240" y="2596896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spc="400" kern="0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208 — 214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749808" y="3054096"/>
            <a:ext cx="7863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2EC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赤壁之战与三足鼎立</a:t>
            </a:r>
            <a:endParaRPr lang="en-US" sz="3600" dirty="0"/>
          </a:p>
        </p:txBody>
      </p:sp>
      <p:sp>
        <p:nvSpPr>
          <p:cNvPr id="11" name="Text 8"/>
          <p:cNvSpPr/>
          <p:nvPr/>
        </p:nvSpPr>
        <p:spPr>
          <a:xfrm>
            <a:off x="777240" y="3986784"/>
            <a:ext cx="5760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300" dirty="0">
                <a:solidFill>
                  <a:srgbClr val="D8D2C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孙刘合纵，火烧赤壁，曹操北归。荆州三分、刘备入蜀，鼎立之势自此成形。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60533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历史现场 · 关键解析 · 名句与研讨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12 / 38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572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400" kern="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历 史 现 场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768096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核心事件脉络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0058400" y="384048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Ⅲ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8412480" y="8595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第三章 · 赤壁之战与三足鼎立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1051560" y="3776472"/>
            <a:ext cx="10085832" cy="14630"/>
          </a:xfrm>
          <a:prstGeom prst="rect">
            <a:avLst/>
          </a:prstGeom>
          <a:solidFill>
            <a:srgbClr val="4A4436"/>
          </a:solidFill>
          <a:ln w="12700">
            <a:solidFill>
              <a:srgbClr val="4A443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 rot="2700000">
            <a:off x="1331366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2157984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208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320040" y="2542032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曹操南下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320040" y="2907792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刘琮举荆州降，刘备败走长坂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 rot="2700000">
            <a:off x="3692804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544318" y="4133088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208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2544318" y="4517136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孙刘联盟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2544318" y="4882896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诸葛亮使吴，周瑜剖析「四患」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 rot="2700000">
            <a:off x="6054242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905756" y="2157984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208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4905756" y="2542032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火烧赤壁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905756" y="2907792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黄盖诈降纵火，风助声势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 rot="2700000">
            <a:off x="8415680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267194" y="4133088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210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7267194" y="4517136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借荆州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7267194" y="4882896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得南四郡，借南郡为西进跳板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 rot="2700000">
            <a:off x="10777118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494215" y="2157984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214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9494215" y="2542032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刘备入蜀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9494215" y="2907792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庞统献三策，夺取成都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868680" y="5815584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人物群像　</a:t>
            </a:r>
            <a:pPr indent="0" marL="0">
              <a:buNone/>
            </a:pPr>
            <a:r>
              <a:rPr lang="en-US" sz="11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曹操 · 刘备 · 孙权 · 诸葛亮 · 周瑜 · 黄盖 · 鲁肃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868680" y="6108192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关键战役　</a:t>
            </a:r>
            <a:pPr indent="0" marL="0">
              <a:buNone/>
            </a:pPr>
            <a:r>
              <a:rPr lang="en-US" sz="11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长坂坡之战 · 赤壁之战 · 南郡之战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13 / 38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572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400" kern="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 键 解 析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768096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三个要点读懂本章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0058400" y="384048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Ⅲ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8412480" y="8595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第三章 · 赤壁之战与三足鼎立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548640" y="1901952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01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481328" y="1828800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荆州易主与长坂之败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1481328" y="2286000"/>
            <a:ext cx="10012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曹操南下，刘琮举州而降；精骑追刘备于当阳长坂，统一之势看似不可阻挡。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3200400"/>
            <a:ext cx="11091672" cy="7315"/>
          </a:xfrm>
          <a:prstGeom prst="rect">
            <a:avLst/>
          </a:prstGeom>
          <a:solidFill>
            <a:srgbClr val="21212A"/>
          </a:solidFill>
          <a:ln w="12700">
            <a:solidFill>
              <a:srgbClr val="21212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3383280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02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1481328" y="3310128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四患与火攻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1481328" y="3767328"/>
            <a:ext cx="10012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北土未平、不习水战、远来疲敝、又遇疾疫；黄盖火船冲阵，铁索连舟尽焚，曹操自华容道北归。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4681728"/>
            <a:ext cx="11091672" cy="7315"/>
          </a:xfrm>
          <a:prstGeom prst="rect">
            <a:avLst/>
          </a:prstGeom>
          <a:solidFill>
            <a:srgbClr val="21212A"/>
          </a:solidFill>
          <a:ln w="12700">
            <a:solidFill>
              <a:srgbClr val="21212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4864608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03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1481328" y="4791456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鼎立成形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1481328" y="5248656"/>
            <a:ext cx="10012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孙权据荆、刘备借南郡而入蜀；隆中对策的战略蓝图初步兑现，南北对峙格局自此确立。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14 / 38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98080" y="1051560"/>
            <a:ext cx="4389120" cy="4937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0" dirty="0">
                <a:solidFill>
                  <a:srgbClr val="15151B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赤</a:t>
            </a:r>
            <a:endParaRPr lang="en-US" sz="30000" dirty="0"/>
          </a:p>
        </p:txBody>
      </p:sp>
      <p:sp>
        <p:nvSpPr>
          <p:cNvPr id="3" name="Text 1"/>
          <p:cNvSpPr/>
          <p:nvPr/>
        </p:nvSpPr>
        <p:spPr>
          <a:xfrm>
            <a:off x="502920" y="4572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400" kern="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名 句 与 研 讨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02920" y="768096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原典诵读 · 章末思辨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0058400" y="384048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Ⅲ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8412480" y="8595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第三章 · 赤壁之战与三足鼎立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868680" y="1828800"/>
            <a:ext cx="10424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spc="100" kern="0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「</a:t>
            </a:r>
            <a:pPr indent="0" marL="0">
              <a:buNone/>
            </a:pPr>
            <a:r>
              <a:rPr lang="en-US" sz="2700" b="1" spc="100" kern="0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强弩之末，势不能穿鲁缟。</a:t>
            </a:r>
            <a:pPr indent="0" marL="0">
              <a:buNone/>
            </a:pPr>
            <a:r>
              <a:rPr lang="en-US" sz="2700" b="1" spc="100" kern="0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」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3108960" y="2816352"/>
            <a:ext cx="8183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诸葛亮说孙权语 ·《三国志·诸葛亮传》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896112" y="3913632"/>
            <a:ext cx="457200" cy="457200"/>
          </a:xfrm>
          <a:prstGeom prst="rect">
            <a:avLst/>
          </a:prstGeom>
          <a:solidFill>
            <a:srgbClr val="C63C26"/>
          </a:solidFill>
          <a:ln w="9525">
            <a:solidFill>
              <a:srgbClr val="8E2B1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39136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F5EFE2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研</a:t>
            </a:r>
            <a:endParaRPr lang="en-US" sz="1300" dirty="0"/>
          </a:p>
          <a:p>
            <a:pPr algn="ctr" indent="0" marL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F5EFE2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讨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517904" y="3950208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研讨题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517904" y="4626864"/>
            <a:ext cx="9966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b="1" dirty="0">
                <a:solidFill>
                  <a:srgbClr val="C9A227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其一　</a:t>
            </a:r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E9E3D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孙刘联军以弱胜强的关键因素有哪些？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1517904" y="5193792"/>
            <a:ext cx="9966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b="1" dirty="0">
                <a:solidFill>
                  <a:srgbClr val="C9A227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其二　</a:t>
            </a:r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E9E3D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围绕荆州的归属为何成为此后矛盾的焦点？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15 / 38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Administrator\.qwenworkcn\workspace\msdhc7vmej6muziq\_pptbuild\img\ch4-yiling.jpg">    </p:cNvPr>
          <p:cNvPicPr>
            <a:picLocks noChangeAspect="1"/>
          </p:cNvPicPr>
          <p:nvPr/>
        </p:nvPicPr>
        <p:blipFill>
          <a:blip r:embed="rId1"/>
          <a:srcRect l="0" r="0" t="21874" b="21874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B0D">
              <a:alpha val="66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0"/>
            <a:ext cx="7223760" cy="6858000"/>
          </a:xfrm>
          <a:prstGeom prst="rect">
            <a:avLst/>
          </a:prstGeom>
          <a:solidFill>
            <a:srgbClr val="0B0B0D">
              <a:alpha val="8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760720"/>
            <a:ext cx="12191695" cy="1097280"/>
          </a:xfrm>
          <a:prstGeom prst="rect">
            <a:avLst/>
          </a:prstGeom>
          <a:solidFill>
            <a:srgbClr val="0B0B0D">
              <a:alpha val="70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777240" y="914400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500" kern="0" dirty="0">
                <a:solidFill>
                  <a:srgbClr val="E8C8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 四 章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713232" y="1188720"/>
            <a:ext cx="2194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Ⅳ</a:t>
            </a:r>
            <a:endParaRPr lang="en-US" sz="6200" dirty="0"/>
          </a:p>
        </p:txBody>
      </p:sp>
      <p:sp>
        <p:nvSpPr>
          <p:cNvPr id="8" name="Shape 5"/>
          <p:cNvSpPr/>
          <p:nvPr/>
        </p:nvSpPr>
        <p:spPr>
          <a:xfrm>
            <a:off x="795528" y="2450592"/>
            <a:ext cx="731520" cy="18288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77240" y="2596896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spc="400" kern="0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214 — 223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749808" y="3054096"/>
            <a:ext cx="7863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2EC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夷陵之战与蜀汉兴衰</a:t>
            </a:r>
            <a:endParaRPr lang="en-US" sz="3600" dirty="0"/>
          </a:p>
        </p:txBody>
      </p:sp>
      <p:sp>
        <p:nvSpPr>
          <p:cNvPr id="11" name="Text 8"/>
          <p:cNvSpPr/>
          <p:nvPr/>
        </p:nvSpPr>
        <p:spPr>
          <a:xfrm>
            <a:off x="777240" y="3986784"/>
            <a:ext cx="5760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300" dirty="0">
                <a:solidFill>
                  <a:srgbClr val="D8D2C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关羽北伐威震华夏，却大意失荆州；刘备称帝伐吴，夷陵连营尽焚，白帝城托孤，蜀汉由盛转衰。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60533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历史现场 · 关键解析 · 名句与研讨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16 / 38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572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400" kern="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历 史 现 场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768096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核心事件脉络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0058400" y="384048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Ⅳ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8412480" y="8595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第四章 · 夷陵之战与蜀汉兴衰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1051560" y="3776472"/>
            <a:ext cx="10085832" cy="14630"/>
          </a:xfrm>
          <a:prstGeom prst="rect">
            <a:avLst/>
          </a:prstGeom>
          <a:solidFill>
            <a:srgbClr val="4A4436"/>
          </a:solidFill>
          <a:ln w="12700">
            <a:solidFill>
              <a:srgbClr val="4A443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 rot="2700000">
            <a:off x="1331366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2157984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219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320040" y="2542032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水淹七军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320040" y="2907792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关羽围樊城，威震华夏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 rot="2700000">
            <a:off x="3692804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544318" y="4133088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219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2544318" y="4517136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白衣渡江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2544318" y="4882896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吕蒙袭荆州，关羽败走麦城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 rot="2700000">
            <a:off x="6054242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905756" y="2157984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221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4905756" y="2542032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刘备称帝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905756" y="2907792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国号汉，以复仇为名伐吴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 rot="2700000">
            <a:off x="8415680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267194" y="4133088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222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7267194" y="4517136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夷陵之战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7267194" y="4882896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陆逊火烧连营，蜀军溃败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 rot="2700000">
            <a:off x="10777118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494215" y="2157984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223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9494215" y="2542032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白帝托孤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9494215" y="2907792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「如其不才，君可自取」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868680" y="5815584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人物群像　</a:t>
            </a:r>
            <a:pPr indent="0" marL="0">
              <a:buNone/>
            </a:pPr>
            <a:r>
              <a:rPr lang="en-US" sz="11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关羽 · 刘备 · 张飞 · 吕蒙 · 陆逊 · 诸葛亮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868680" y="6108192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关键战役　</a:t>
            </a:r>
            <a:pPr indent="0" marL="0">
              <a:buNone/>
            </a:pPr>
            <a:r>
              <a:rPr lang="en-US" sz="11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襄樊之战 · 荆州袭取 · 夷陵之战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17 / 38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572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400" kern="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 键 解 析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768096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三个要点读懂本章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0058400" y="384048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Ⅳ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8412480" y="8595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第四章 · 夷陵之战与蜀汉兴衰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548640" y="1901952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01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481328" y="1828800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威震华夏与荆州易手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1481328" y="2286000"/>
            <a:ext cx="10012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汉水暴涨，于禁七军尽没，曹操一度欲迁都；然吕蒙白衣渡江袭取荆州，两路北伐构想彻底落空。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3200400"/>
            <a:ext cx="11091672" cy="7315"/>
          </a:xfrm>
          <a:prstGeom prst="rect">
            <a:avLst/>
          </a:prstGeom>
          <a:solidFill>
            <a:srgbClr val="21212A"/>
          </a:solidFill>
          <a:ln w="12700">
            <a:solidFill>
              <a:srgbClr val="21212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3383280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02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1481328" y="3310128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连营之败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1481328" y="3767328"/>
            <a:ext cx="10012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陆逊坚守不战，待蜀军疲敝，火烧连营七百里；夷陵之火，烧掉了蜀汉元气与隆中对策的最后希望。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4681728"/>
            <a:ext cx="11091672" cy="7315"/>
          </a:xfrm>
          <a:prstGeom prst="rect">
            <a:avLst/>
          </a:prstGeom>
          <a:solidFill>
            <a:srgbClr val="21212A"/>
          </a:solidFill>
          <a:ln w="12700">
            <a:solidFill>
              <a:srgbClr val="21212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4864608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03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1481328" y="4791456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托孤典范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1481328" y="5248656"/>
            <a:ext cx="10012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君臣无猜，国事尽付丞相；白帝托孤既是政治安排，也是中国君臣信任的千古典范。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18 / 38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98080" y="1051560"/>
            <a:ext cx="4389120" cy="4937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0" dirty="0">
                <a:solidFill>
                  <a:srgbClr val="15151B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托</a:t>
            </a:r>
            <a:endParaRPr lang="en-US" sz="30000" dirty="0"/>
          </a:p>
        </p:txBody>
      </p:sp>
      <p:sp>
        <p:nvSpPr>
          <p:cNvPr id="3" name="Text 1"/>
          <p:cNvSpPr/>
          <p:nvPr/>
        </p:nvSpPr>
        <p:spPr>
          <a:xfrm>
            <a:off x="502920" y="4572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400" kern="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名 句 与 研 讨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02920" y="768096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原典诵读 · 章末思辨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0058400" y="384048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Ⅳ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8412480" y="8595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第四章 · 夷陵之战与蜀汉兴衰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868680" y="1828800"/>
            <a:ext cx="10424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spc="100" kern="0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「</a:t>
            </a:r>
            <a:pPr indent="0" marL="0">
              <a:buNone/>
            </a:pPr>
            <a:r>
              <a:rPr lang="en-US" sz="2700" b="1" spc="100" kern="0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若嗣子可辅，辅之；如其不才，君可自取。</a:t>
            </a:r>
            <a:pPr indent="0" marL="0">
              <a:buNone/>
            </a:pPr>
            <a:r>
              <a:rPr lang="en-US" sz="2700" b="1" spc="100" kern="0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」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3108960" y="2816352"/>
            <a:ext cx="8183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刘备白帝托孤 ·《三国志·诸葛亮传》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896112" y="3913632"/>
            <a:ext cx="457200" cy="457200"/>
          </a:xfrm>
          <a:prstGeom prst="rect">
            <a:avLst/>
          </a:prstGeom>
          <a:solidFill>
            <a:srgbClr val="C63C26"/>
          </a:solidFill>
          <a:ln w="9525">
            <a:solidFill>
              <a:srgbClr val="8E2B1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39136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F5EFE2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研</a:t>
            </a:r>
            <a:endParaRPr lang="en-US" sz="1300" dirty="0"/>
          </a:p>
          <a:p>
            <a:pPr algn="ctr" indent="0" marL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F5EFE2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讨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517904" y="3950208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研讨题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517904" y="4626864"/>
            <a:ext cx="9966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b="1" dirty="0">
                <a:solidFill>
                  <a:srgbClr val="C9A227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其一　</a:t>
            </a:r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E9E3D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关羽之失究竟失在哪里？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1517904" y="5193792"/>
            <a:ext cx="9966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b="1" dirty="0">
                <a:solidFill>
                  <a:srgbClr val="C9A227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其二　</a:t>
            </a:r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E9E3D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从战略全局看，刘备伐吴是否是理性决策？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19 / 38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572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400" kern="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 程 导 言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768096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学什么 · 怎么学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0058400" y="384048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序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8412480" y="8595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INTRODUCTION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02920" y="1572768"/>
            <a:ext cx="5376672" cy="4224528"/>
          </a:xfrm>
          <a:prstGeom prst="rect">
            <a:avLst/>
          </a:prstGeom>
          <a:solidFill>
            <a:srgbClr val="131318"/>
          </a:solidFill>
          <a:ln w="9525">
            <a:solidFill>
              <a:srgbClr val="2A2A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86968" y="1883664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01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527048" y="1865376"/>
            <a:ext cx="40233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学什么</a:t>
            </a:r>
            <a:endParaRPr lang="en-US" sz="1900" dirty="0"/>
          </a:p>
        </p:txBody>
      </p:sp>
      <p:sp>
        <p:nvSpPr>
          <p:cNvPr id="9" name="Shape 7"/>
          <p:cNvSpPr/>
          <p:nvPr/>
        </p:nvSpPr>
        <p:spPr>
          <a:xfrm rot="2700000">
            <a:off x="925830" y="2590038"/>
            <a:ext cx="68580" cy="68580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61288" y="2505456"/>
            <a:ext cx="4389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百年乱世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1161288" y="2834640"/>
            <a:ext cx="44439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 184 年黄巾之乱到 280 年三国归晋，八章讲透一段分裂与重建的历史。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 rot="2700000">
            <a:off x="925830" y="3669030"/>
            <a:ext cx="68580" cy="68580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61288" y="3584448"/>
            <a:ext cx="4389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英雄与制度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1161288" y="3913632"/>
            <a:ext cx="44439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人物浮沉与制度演进双线并进，看乱世如何重塑国家与社会。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 rot="2700000">
            <a:off x="925830" y="4748022"/>
            <a:ext cx="68580" cy="68580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61288" y="4663440"/>
            <a:ext cx="4389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史实与虚构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1161288" y="4992624"/>
            <a:ext cx="44439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以《三国志》为本，对照《三国演义》，学会分辨史笔与文学。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309360" y="1572768"/>
            <a:ext cx="5376672" cy="4224528"/>
          </a:xfrm>
          <a:prstGeom prst="rect">
            <a:avLst/>
          </a:prstGeom>
          <a:solidFill>
            <a:srgbClr val="131318"/>
          </a:solidFill>
          <a:ln w="9525">
            <a:solidFill>
              <a:srgbClr val="2A2A3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693408" y="1883664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02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7333488" y="1865376"/>
            <a:ext cx="40233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怎么学 · 文史互证</a:t>
            </a:r>
            <a:endParaRPr lang="en-US" sz="1900" dirty="0"/>
          </a:p>
        </p:txBody>
      </p:sp>
      <p:sp>
        <p:nvSpPr>
          <p:cNvPr id="21" name="Shape 19"/>
          <p:cNvSpPr/>
          <p:nvPr/>
        </p:nvSpPr>
        <p:spPr>
          <a:xfrm rot="2700000">
            <a:off x="6732270" y="2590038"/>
            <a:ext cx="68580" cy="68580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967728" y="2505456"/>
            <a:ext cx="4389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以史证文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6967728" y="2834640"/>
            <a:ext cx="44439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《三国志》正文与裴松之注互证，回到历史现场读原典。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 rot="2700000">
            <a:off x="6732270" y="3669030"/>
            <a:ext cx="68580" cy="68580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967728" y="3584448"/>
            <a:ext cx="4389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以文观史</a:t>
            </a:r>
            <a:endParaRPr lang="en-US" sz="1450" dirty="0"/>
          </a:p>
        </p:txBody>
      </p:sp>
      <p:sp>
        <p:nvSpPr>
          <p:cNvPr id="26" name="Text 24"/>
          <p:cNvSpPr/>
          <p:nvPr/>
        </p:nvSpPr>
        <p:spPr>
          <a:xfrm>
            <a:off x="6967728" y="3913632"/>
            <a:ext cx="44439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比较史书与演义的叙事差异，看见文学如何重塑历史记忆。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 rot="2700000">
            <a:off x="6732270" y="4748022"/>
            <a:ext cx="68580" cy="68580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967728" y="4663440"/>
            <a:ext cx="4389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数字实证</a:t>
            </a:r>
            <a:endParaRPr lang="en-US" sz="1450" dirty="0"/>
          </a:p>
        </p:txBody>
      </p:sp>
      <p:sp>
        <p:nvSpPr>
          <p:cNvPr id="29" name="Text 27"/>
          <p:cNvSpPr/>
          <p:nvPr/>
        </p:nvSpPr>
        <p:spPr>
          <a:xfrm>
            <a:off x="6967728" y="4992624"/>
            <a:ext cx="44439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借助互动地图、文物长廊与 AI 讲解员，把结论落在证据上。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640080" y="596188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spc="200" kern="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方法主线 · 史料 — 文本 — 现场，以三重证据读三国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02 / 38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Administrator\.qwenworkcn\workspace\msdhc7vmej6muziq\_pptbuild\img\ch5-wuzhang.jpg">    </p:cNvPr>
          <p:cNvPicPr>
            <a:picLocks noChangeAspect="1"/>
          </p:cNvPicPr>
          <p:nvPr/>
        </p:nvPicPr>
        <p:blipFill>
          <a:blip r:embed="rId1"/>
          <a:srcRect l="0" r="0" t="21874" b="21874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B0D">
              <a:alpha val="66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0"/>
            <a:ext cx="7223760" cy="6858000"/>
          </a:xfrm>
          <a:prstGeom prst="rect">
            <a:avLst/>
          </a:prstGeom>
          <a:solidFill>
            <a:srgbClr val="0B0B0D">
              <a:alpha val="8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760720"/>
            <a:ext cx="12191695" cy="1097280"/>
          </a:xfrm>
          <a:prstGeom prst="rect">
            <a:avLst/>
          </a:prstGeom>
          <a:solidFill>
            <a:srgbClr val="0B0B0D">
              <a:alpha val="70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777240" y="914400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500" kern="0" dirty="0">
                <a:solidFill>
                  <a:srgbClr val="E8C8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 五 章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713232" y="1188720"/>
            <a:ext cx="2194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Ⅴ</a:t>
            </a:r>
            <a:endParaRPr lang="en-US" sz="6200" dirty="0"/>
          </a:p>
        </p:txBody>
      </p:sp>
      <p:sp>
        <p:nvSpPr>
          <p:cNvPr id="8" name="Shape 5"/>
          <p:cNvSpPr/>
          <p:nvPr/>
        </p:nvSpPr>
        <p:spPr>
          <a:xfrm>
            <a:off x="795528" y="2450592"/>
            <a:ext cx="731520" cy="18288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77240" y="2596896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spc="400" kern="0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223 — 234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749808" y="3054096"/>
            <a:ext cx="7863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2EC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五丈原与诸葛亮北伐</a:t>
            </a:r>
            <a:endParaRPr lang="en-US" sz="3600" dirty="0"/>
          </a:p>
        </p:txBody>
      </p:sp>
      <p:sp>
        <p:nvSpPr>
          <p:cNvPr id="11" name="Text 8"/>
          <p:cNvSpPr/>
          <p:nvPr/>
        </p:nvSpPr>
        <p:spPr>
          <a:xfrm>
            <a:off x="777240" y="3986784"/>
            <a:ext cx="5760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300" dirty="0">
                <a:solidFill>
                  <a:srgbClr val="D8D2C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平定南中、上《出师表》、挥师北伐。秋风五丈原，鞠躬尽瘁，死而后已。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60533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历史现场 · 关键解析 · 名句与研讨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20 / 38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572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400" kern="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历 史 现 场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768096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核心事件脉络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0058400" y="384048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Ⅴ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8412480" y="8595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第五章 · 五丈原与诸葛亮北伐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1051560" y="3776472"/>
            <a:ext cx="10085832" cy="14630"/>
          </a:xfrm>
          <a:prstGeom prst="rect">
            <a:avLst/>
          </a:prstGeom>
          <a:solidFill>
            <a:srgbClr val="4A4436"/>
          </a:solidFill>
          <a:ln w="12700">
            <a:solidFill>
              <a:srgbClr val="4A443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 rot="2700000">
            <a:off x="1331366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2157984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225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320040" y="2542032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平定南中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320040" y="2907792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攻心为上，组「无当飞军」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 rot="2700000">
            <a:off x="3692804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544318" y="4133088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227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2544318" y="4517136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上《出师表》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2544318" y="4882896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「报先帝而忠陛下」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 rot="2700000">
            <a:off x="6054242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905756" y="2157984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228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4905756" y="2542032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一出祁山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905756" y="2907792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陇右三郡响应，马谡失街亭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 rot="2700000">
            <a:off x="8415680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267194" y="4133088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231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7267194" y="4517136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木牛流马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7267194" y="4882896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蜀道运粮难，分兵屯田久驻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 rot="2700000">
            <a:off x="10777118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494215" y="2157984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234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9494215" y="2542032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星落五丈原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9494215" y="2907792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与司马懿隔渭水相持，病逝军中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868680" y="5815584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人物群像　</a:t>
            </a:r>
            <a:pPr indent="0" marL="0">
              <a:buNone/>
            </a:pPr>
            <a:r>
              <a:rPr lang="en-US" sz="11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诸葛亮 · 刘禅 · 马谡 · 司马懿 · 魏延 · 姜维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868680" y="6108192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关键战役　</a:t>
            </a:r>
            <a:pPr indent="0" marL="0">
              <a:buNone/>
            </a:pPr>
            <a:r>
              <a:rPr lang="en-US" sz="11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街亭之战 · 陈仓之战 · 五丈原对峙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21 / 38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572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400" kern="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 键 解 析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768096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三个要点读懂本章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0058400" y="384048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Ⅴ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8412480" y="8595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第五章 · 五丈原与诸葛亮北伐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548640" y="1901952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01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481328" y="1828800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安内而后攘外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1481328" y="2286000"/>
            <a:ext cx="10012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外结孙权、内修政理，南征攻心而定南中；「今南方已定，兵甲已足」，方奖率三军北定中原。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3200400"/>
            <a:ext cx="11091672" cy="7315"/>
          </a:xfrm>
          <a:prstGeom prst="rect">
            <a:avLst/>
          </a:prstGeom>
          <a:solidFill>
            <a:srgbClr val="21212A"/>
          </a:solidFill>
          <a:ln w="12700">
            <a:solidFill>
              <a:srgbClr val="21212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3383280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02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1481328" y="3310128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街亭之失与粮运之困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1481328" y="3767328"/>
            <a:ext cx="10012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马谡违节度、失街亭，陇右得而复失；蜀道粮运成为北伐最大的枷锁，木牛流马亦难尽解。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4681728"/>
            <a:ext cx="11091672" cy="7315"/>
          </a:xfrm>
          <a:prstGeom prst="rect">
            <a:avLst/>
          </a:prstGeom>
          <a:solidFill>
            <a:srgbClr val="21212A"/>
          </a:solidFill>
          <a:ln w="12700">
            <a:solidFill>
              <a:srgbClr val="21212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4864608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03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1481328" y="4791456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秋风五丈原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1481328" y="5248656"/>
            <a:ext cx="10012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司马懿坚壁不出，相持百余日，武侯病逝军中；司马懿巡其营垒，叹为「天下奇才」。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22 / 38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98080" y="1051560"/>
            <a:ext cx="4389120" cy="4937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0" dirty="0">
                <a:solidFill>
                  <a:srgbClr val="15151B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出</a:t>
            </a:r>
            <a:endParaRPr lang="en-US" sz="30000" dirty="0"/>
          </a:p>
        </p:txBody>
      </p:sp>
      <p:sp>
        <p:nvSpPr>
          <p:cNvPr id="3" name="Text 1"/>
          <p:cNvSpPr/>
          <p:nvPr/>
        </p:nvSpPr>
        <p:spPr>
          <a:xfrm>
            <a:off x="502920" y="4572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400" kern="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名 句 与 研 讨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02920" y="768096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原典诵读 · 章末思辨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0058400" y="384048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Ⅴ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8412480" y="8595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第五章 · 五丈原与诸葛亮北伐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868680" y="1828800"/>
            <a:ext cx="10424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spc="100" kern="0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「</a:t>
            </a:r>
            <a:pPr indent="0" marL="0">
              <a:buNone/>
            </a:pPr>
            <a:r>
              <a:rPr lang="en-US" sz="2700" b="1" spc="100" kern="0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鞠躬尽瘁，死而后已。</a:t>
            </a:r>
            <a:pPr indent="0" marL="0">
              <a:buNone/>
            </a:pPr>
            <a:r>
              <a:rPr lang="en-US" sz="2700" b="1" spc="100" kern="0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」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3108960" y="2816352"/>
            <a:ext cx="8183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《后出师表》（传诸葛亮）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896112" y="3913632"/>
            <a:ext cx="457200" cy="457200"/>
          </a:xfrm>
          <a:prstGeom prst="rect">
            <a:avLst/>
          </a:prstGeom>
          <a:solidFill>
            <a:srgbClr val="C63C26"/>
          </a:solidFill>
          <a:ln w="9525">
            <a:solidFill>
              <a:srgbClr val="8E2B1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39136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F5EFE2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研</a:t>
            </a:r>
            <a:endParaRPr lang="en-US" sz="1300" dirty="0"/>
          </a:p>
          <a:p>
            <a:pPr algn="ctr" indent="0" marL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F5EFE2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讨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517904" y="3950208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研讨题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517904" y="4626864"/>
            <a:ext cx="9966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b="1" dirty="0">
                <a:solidFill>
                  <a:srgbClr val="C9A227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其一　</a:t>
            </a:r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E9E3D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制约诸葛亮北伐成功的根本因素是什么？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1517904" y="5193792"/>
            <a:ext cx="9966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b="1" dirty="0">
                <a:solidFill>
                  <a:srgbClr val="C9A227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其二　</a:t>
            </a:r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E9E3D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如何评价司马懿「坚壁拒守」的战略？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23 / 38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Administrator\.qwenworkcn\workspace\msdhc7vmej6muziq\_pptbuild\img\ch6-gaoping.jpg">    </p:cNvPr>
          <p:cNvPicPr>
            <a:picLocks noChangeAspect="1"/>
          </p:cNvPicPr>
          <p:nvPr/>
        </p:nvPicPr>
        <p:blipFill>
          <a:blip r:embed="rId1"/>
          <a:srcRect l="0" r="0" t="21874" b="21874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B0D">
              <a:alpha val="66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0"/>
            <a:ext cx="7223760" cy="6858000"/>
          </a:xfrm>
          <a:prstGeom prst="rect">
            <a:avLst/>
          </a:prstGeom>
          <a:solidFill>
            <a:srgbClr val="0B0B0D">
              <a:alpha val="8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760720"/>
            <a:ext cx="12191695" cy="1097280"/>
          </a:xfrm>
          <a:prstGeom prst="rect">
            <a:avLst/>
          </a:prstGeom>
          <a:solidFill>
            <a:srgbClr val="0B0B0D">
              <a:alpha val="70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777240" y="914400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500" kern="0" dirty="0">
                <a:solidFill>
                  <a:srgbClr val="E8C8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 六 章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713232" y="1188720"/>
            <a:ext cx="2194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Ⅵ</a:t>
            </a:r>
            <a:endParaRPr lang="en-US" sz="6200" dirty="0"/>
          </a:p>
        </p:txBody>
      </p:sp>
      <p:sp>
        <p:nvSpPr>
          <p:cNvPr id="8" name="Shape 5"/>
          <p:cNvSpPr/>
          <p:nvPr/>
        </p:nvSpPr>
        <p:spPr>
          <a:xfrm>
            <a:off x="795528" y="2450592"/>
            <a:ext cx="731520" cy="18288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77240" y="2596896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spc="400" kern="0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234 — 263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749808" y="3054096"/>
            <a:ext cx="7863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2EC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司马氏崛起与高平陵之变</a:t>
            </a:r>
            <a:endParaRPr lang="en-US" sz="3600" dirty="0"/>
          </a:p>
        </p:txBody>
      </p:sp>
      <p:sp>
        <p:nvSpPr>
          <p:cNvPr id="11" name="Text 8"/>
          <p:cNvSpPr/>
          <p:nvPr/>
        </p:nvSpPr>
        <p:spPr>
          <a:xfrm>
            <a:off x="777240" y="3986784"/>
            <a:ext cx="5760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300" dirty="0">
                <a:solidFill>
                  <a:srgbClr val="D8D2C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诸葛亮身后，姜维数伐中原；司马懿隐忍蓄势，高平陵一击定乾坤。司马氏专权，魏灭蜀汉。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60533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历史现场 · 关键解析 · 名句与研讨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24 / 38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572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400" kern="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历 史 现 场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768096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核心事件脉络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0058400" y="384048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Ⅵ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8412480" y="8595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第六章 · 司马氏崛起与高平陵之变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1051560" y="3776472"/>
            <a:ext cx="10085832" cy="14630"/>
          </a:xfrm>
          <a:prstGeom prst="rect">
            <a:avLst/>
          </a:prstGeom>
          <a:solidFill>
            <a:srgbClr val="4A4436"/>
          </a:solidFill>
          <a:ln w="12700">
            <a:solidFill>
              <a:srgbClr val="4A443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 rot="2700000">
            <a:off x="1331366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2157984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234—253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320040" y="2542032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武侯身后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320040" y="2907792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蒋琬费祎主政，姜维继志北伐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 rot="2700000">
            <a:off x="4479950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331464" y="4133088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249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3331464" y="4517136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高平陵之变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331464" y="4882896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司马懿隐忍发难，一击定乾坤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 rot="2700000">
            <a:off x="7628534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80048" y="2157984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254—260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480048" y="2542032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司马氏专权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480048" y="2907792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师、昭相继，曹髦被弑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 rot="2700000">
            <a:off x="10777118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494215" y="4133088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263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9494215" y="4517136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魏灭蜀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9494215" y="4882896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邓艾偷渡阴平，刘禅出降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868680" y="5815584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人物群像　</a:t>
            </a:r>
            <a:pPr indent="0" marL="0">
              <a:buNone/>
            </a:pPr>
            <a:r>
              <a:rPr lang="en-US" sz="11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司马懿 · 司马师 · 司马昭 · 曹爽 · 姜维 · 邓艾 · 钟会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868680" y="6108192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关键战役　</a:t>
            </a:r>
            <a:pPr indent="0" marL="0">
              <a:buNone/>
            </a:pPr>
            <a:r>
              <a:rPr lang="en-US" sz="11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高平陵之变 · 段谷之战 · 偷渡阴平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25 / 38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572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400" kern="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 键 解 析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768096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三个要点读懂本章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0058400" y="384048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Ⅵ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8412480" y="8595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第六章 · 司马氏崛起与高平陵之变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548640" y="1901952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01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481328" y="1828800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隐忍与蓄势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1481328" y="2286000"/>
            <a:ext cx="10012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司马懿为曹爽所抑，称病不出、阴蓄死士；嘉平元年趁其谒陵发难，魏国军政尽归司马氏。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3200400"/>
            <a:ext cx="11091672" cy="7315"/>
          </a:xfrm>
          <a:prstGeom prst="rect">
            <a:avLst/>
          </a:prstGeom>
          <a:solidFill>
            <a:srgbClr val="21212A"/>
          </a:solidFill>
          <a:ln w="12700">
            <a:solidFill>
              <a:srgbClr val="21212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3383280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02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1481328" y="3310128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路人所知的野心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1481328" y="3767328"/>
            <a:ext cx="10012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司马师、司马昭相继专权，平定拥魏之兵，弑杀曹髦；「司马昭之心，路人所知」成为千古成语。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4681728"/>
            <a:ext cx="11091672" cy="7315"/>
          </a:xfrm>
          <a:prstGeom prst="rect">
            <a:avLst/>
          </a:prstGeom>
          <a:solidFill>
            <a:srgbClr val="21212A"/>
          </a:solidFill>
          <a:ln w="12700">
            <a:solidFill>
              <a:srgbClr val="21212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4864608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03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1481328" y="4791456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偷渡阴平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1481328" y="5248656"/>
            <a:ext cx="10012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钟会主力被姜维阻于剑阁；邓艾凿山开道七百余里，出江油、斩诸葛瞻于绵竹，成都出降，蜀汉亡。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26 / 38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98080" y="1051560"/>
            <a:ext cx="4389120" cy="4937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0" dirty="0">
                <a:solidFill>
                  <a:srgbClr val="15151B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忍</a:t>
            </a:r>
            <a:endParaRPr lang="en-US" sz="30000" dirty="0"/>
          </a:p>
        </p:txBody>
      </p:sp>
      <p:sp>
        <p:nvSpPr>
          <p:cNvPr id="3" name="Text 1"/>
          <p:cNvSpPr/>
          <p:nvPr/>
        </p:nvSpPr>
        <p:spPr>
          <a:xfrm>
            <a:off x="502920" y="4572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400" kern="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名 句 与 研 讨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02920" y="768096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原典诵读 · 章末思辨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0058400" y="384048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Ⅵ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8412480" y="8595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第六章 · 司马氏崛起与高平陵之变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868680" y="1828800"/>
            <a:ext cx="10424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spc="100" kern="0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「</a:t>
            </a:r>
            <a:pPr indent="0" marL="0">
              <a:buNone/>
            </a:pPr>
            <a:r>
              <a:rPr lang="en-US" sz="2700" b="1" spc="100" kern="0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司马昭之心，路人所知也。</a:t>
            </a:r>
            <a:pPr indent="0" marL="0">
              <a:buNone/>
            </a:pPr>
            <a:r>
              <a:rPr lang="en-US" sz="2700" b="1" spc="100" kern="0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」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3108960" y="2816352"/>
            <a:ext cx="8183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曹髦语 ·《三国志》注引《汉晋春秋》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896112" y="3913632"/>
            <a:ext cx="457200" cy="457200"/>
          </a:xfrm>
          <a:prstGeom prst="rect">
            <a:avLst/>
          </a:prstGeom>
          <a:solidFill>
            <a:srgbClr val="C63C26"/>
          </a:solidFill>
          <a:ln w="9525">
            <a:solidFill>
              <a:srgbClr val="8E2B1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39136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F5EFE2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研</a:t>
            </a:r>
            <a:endParaRPr lang="en-US" sz="1300" dirty="0"/>
          </a:p>
          <a:p>
            <a:pPr algn="ctr" indent="0" marL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F5EFE2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讨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517904" y="3950208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研讨题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517904" y="4626864"/>
            <a:ext cx="9966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b="1" dirty="0">
                <a:solidFill>
                  <a:srgbClr val="C9A227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其一　</a:t>
            </a:r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E9E3D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司马懿能够成功发动高平陵之变的条件有哪些？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1517904" y="5193792"/>
            <a:ext cx="9966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b="1" dirty="0">
                <a:solidFill>
                  <a:srgbClr val="C9A227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其二　</a:t>
            </a:r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E9E3D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姜维屡败屡战，其战略价值应如何评价？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27 / 38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Administrator\.qwenworkcn\workspace\msdhc7vmej6muziq\_pptbuild\img\ch7-guijin.jpg">    </p:cNvPr>
          <p:cNvPicPr>
            <a:picLocks noChangeAspect="1"/>
          </p:cNvPicPr>
          <p:nvPr/>
        </p:nvPicPr>
        <p:blipFill>
          <a:blip r:embed="rId1"/>
          <a:srcRect l="0" r="0" t="21874" b="21874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B0D">
              <a:alpha val="66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0"/>
            <a:ext cx="7223760" cy="6858000"/>
          </a:xfrm>
          <a:prstGeom prst="rect">
            <a:avLst/>
          </a:prstGeom>
          <a:solidFill>
            <a:srgbClr val="0B0B0D">
              <a:alpha val="8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760720"/>
            <a:ext cx="12191695" cy="1097280"/>
          </a:xfrm>
          <a:prstGeom prst="rect">
            <a:avLst/>
          </a:prstGeom>
          <a:solidFill>
            <a:srgbClr val="0B0B0D">
              <a:alpha val="70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777240" y="914400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500" kern="0" dirty="0">
                <a:solidFill>
                  <a:srgbClr val="E8C8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 七 章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713232" y="1188720"/>
            <a:ext cx="2194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Ⅶ</a:t>
            </a:r>
            <a:endParaRPr lang="en-US" sz="6200" dirty="0"/>
          </a:p>
        </p:txBody>
      </p:sp>
      <p:sp>
        <p:nvSpPr>
          <p:cNvPr id="8" name="Shape 5"/>
          <p:cNvSpPr/>
          <p:nvPr/>
        </p:nvSpPr>
        <p:spPr>
          <a:xfrm>
            <a:off x="795528" y="2450592"/>
            <a:ext cx="731520" cy="18288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77240" y="2596896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spc="400" kern="0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263 — 280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749808" y="3054096"/>
            <a:ext cx="7863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2EC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三国归晋与天下一统</a:t>
            </a:r>
            <a:endParaRPr lang="en-US" sz="3600" dirty="0"/>
          </a:p>
        </p:txBody>
      </p:sp>
      <p:sp>
        <p:nvSpPr>
          <p:cNvPr id="11" name="Text 8"/>
          <p:cNvSpPr/>
          <p:nvPr/>
        </p:nvSpPr>
        <p:spPr>
          <a:xfrm>
            <a:off x="777240" y="3986784"/>
            <a:ext cx="5760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300" dirty="0">
                <a:solidFill>
                  <a:srgbClr val="D8D2C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司马炎代魏建晋，王濬楼船顺江而下，孙皓出降。百年乱世归于统一，却又暗藏新的裂变。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60533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历史现场 · 关键解析 · 名句与研讨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28 / 38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572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400" kern="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历 史 现 场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768096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核心事件脉络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0058400" y="384048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Ⅶ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8412480" y="8595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第七章 · 三国归晋与天下一统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1051560" y="3776472"/>
            <a:ext cx="10085832" cy="14630"/>
          </a:xfrm>
          <a:prstGeom prst="rect">
            <a:avLst/>
          </a:prstGeom>
          <a:solidFill>
            <a:srgbClr val="4A4436"/>
          </a:solidFill>
          <a:ln w="12700">
            <a:solidFill>
              <a:srgbClr val="4A443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 rot="2700000">
            <a:off x="1331366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2157984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265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320040" y="2542032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司马炎代魏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320040" y="2907792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建晋定洛，大封宗室二十七王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 rot="2700000">
            <a:off x="4479950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331464" y="4133088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279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3331464" y="4517136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六路伐吴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331464" y="4882896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王濬楼船下江，破铁锁铁锥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 rot="2700000">
            <a:off x="7628534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80048" y="2157984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280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480048" y="2542032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孙皓出降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480048" y="2907792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楼船抵石头城，三国落幕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 rot="2700000">
            <a:off x="10777118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494215" y="4133088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290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9494215" y="4517136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太康之后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9494215" y="4882896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八王之乱起，暗藏新裂变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868680" y="5815584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人物群像　</a:t>
            </a:r>
            <a:pPr indent="0" marL="0">
              <a:buNone/>
            </a:pPr>
            <a:r>
              <a:rPr lang="en-US" sz="11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司马炎 · 孙皓 · 王濬 · 杜预 · 羊祜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868680" y="6108192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关键战役　</a:t>
            </a:r>
            <a:pPr indent="0" marL="0">
              <a:buNone/>
            </a:pPr>
            <a:r>
              <a:rPr lang="en-US" sz="11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晋灭吴之战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29 / 38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572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400" kern="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 程 导 言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768096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考核方式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0058400" y="384048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序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8412480" y="8595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ASSESSMENT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02920" y="1828800"/>
            <a:ext cx="3575304" cy="3474720"/>
          </a:xfrm>
          <a:prstGeom prst="rect">
            <a:avLst/>
          </a:prstGeom>
          <a:solidFill>
            <a:srgbClr val="131318"/>
          </a:solidFill>
          <a:ln w="9525">
            <a:solidFill>
              <a:srgbClr val="2A2A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2286000"/>
            <a:ext cx="357530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30%</a:t>
            </a:r>
            <a:endParaRPr lang="en-US" sz="4400" dirty="0"/>
          </a:p>
        </p:txBody>
      </p:sp>
      <p:sp>
        <p:nvSpPr>
          <p:cNvPr id="8" name="Shape 6"/>
          <p:cNvSpPr/>
          <p:nvPr/>
        </p:nvSpPr>
        <p:spPr>
          <a:xfrm>
            <a:off x="2066544" y="3218688"/>
            <a:ext cx="457200" cy="12802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3456432"/>
            <a:ext cx="35753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平时参与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777240" y="3950208"/>
            <a:ext cx="302666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课堂研讨发言 · 章末思考题讨论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306824" y="1828800"/>
            <a:ext cx="3575304" cy="3474720"/>
          </a:xfrm>
          <a:prstGeom prst="rect">
            <a:avLst/>
          </a:prstGeom>
          <a:solidFill>
            <a:srgbClr val="131318"/>
          </a:solidFill>
          <a:ln w="9525">
            <a:solidFill>
              <a:srgbClr val="2A2A3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306824" y="2286000"/>
            <a:ext cx="357530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30%</a:t>
            </a:r>
            <a:endParaRPr lang="en-US" sz="4400" dirty="0"/>
          </a:p>
        </p:txBody>
      </p:sp>
      <p:sp>
        <p:nvSpPr>
          <p:cNvPr id="13" name="Shape 11"/>
          <p:cNvSpPr/>
          <p:nvPr/>
        </p:nvSpPr>
        <p:spPr>
          <a:xfrm>
            <a:off x="5870448" y="3218688"/>
            <a:ext cx="457200" cy="12802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306824" y="3456432"/>
            <a:ext cx="35753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随章札记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4581144" y="3950208"/>
            <a:ext cx="302666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每章一篇短文，回应「名句与研讨」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8110728" y="1828800"/>
            <a:ext cx="3575304" cy="3474720"/>
          </a:xfrm>
          <a:prstGeom prst="rect">
            <a:avLst/>
          </a:prstGeom>
          <a:solidFill>
            <a:srgbClr val="131318"/>
          </a:solidFill>
          <a:ln w="9525">
            <a:solidFill>
              <a:srgbClr val="2A2A3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110728" y="2286000"/>
            <a:ext cx="357530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40%</a:t>
            </a:r>
            <a:endParaRPr lang="en-US" sz="4400" dirty="0"/>
          </a:p>
        </p:txBody>
      </p:sp>
      <p:sp>
        <p:nvSpPr>
          <p:cNvPr id="18" name="Shape 16"/>
          <p:cNvSpPr/>
          <p:nvPr/>
        </p:nvSpPr>
        <p:spPr>
          <a:xfrm>
            <a:off x="9674352" y="3218688"/>
            <a:ext cx="457200" cy="12802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110728" y="3456432"/>
            <a:ext cx="35753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期末论文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8385048" y="3950208"/>
            <a:ext cx="302666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任选三国议题，以文史互证方法完成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40080" y="5870448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成绩构成为课程示例 · 具体以课程教学大纲为准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03 / 38</a:t>
            </a:r>
            <a:endParaRPr lang="en-US" sz="9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572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400" kern="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 键 解 析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768096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三个要点读懂本章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0058400" y="384048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Ⅶ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8412480" y="8595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第七章 · 三国归晋与天下一统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548640" y="1901952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01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481328" y="1828800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楼船下江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1481328" y="2286000"/>
            <a:ext cx="10012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大筏拔铁锥、火炬熔断铁锁，「舟舰之盛，自古未有」；自汉末乱起，近百年分裂至此终结。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3200400"/>
            <a:ext cx="11091672" cy="7315"/>
          </a:xfrm>
          <a:prstGeom prst="rect">
            <a:avLst/>
          </a:prstGeom>
          <a:solidFill>
            <a:srgbClr val="21212A"/>
          </a:solidFill>
          <a:ln w="12700">
            <a:solidFill>
              <a:srgbClr val="21212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3383280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02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1481328" y="3310128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分封的隐患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1481328" y="3767328"/>
            <a:ext cx="10012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以曹魏宗室孤立而亡为鉴，大封宗室诸王并授兵权——恰成为「八王之乱」的祸根。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4681728"/>
            <a:ext cx="11091672" cy="7315"/>
          </a:xfrm>
          <a:prstGeom prst="rect">
            <a:avLst/>
          </a:prstGeom>
          <a:solidFill>
            <a:srgbClr val="21212A"/>
          </a:solidFill>
          <a:ln w="12700">
            <a:solidFill>
              <a:srgbClr val="21212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4864608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03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1481328" y="4791456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历史之问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1481328" y="5248656"/>
            <a:ext cx="10012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太康之治昙花一现，统一仅十年而天下再乱：为何有些统一长治久安，有些却转瞬崩塌？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30 / 38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98080" y="1051560"/>
            <a:ext cx="4389120" cy="4937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0" dirty="0">
                <a:solidFill>
                  <a:srgbClr val="15151B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归</a:t>
            </a:r>
            <a:endParaRPr lang="en-US" sz="30000" dirty="0"/>
          </a:p>
        </p:txBody>
      </p:sp>
      <p:sp>
        <p:nvSpPr>
          <p:cNvPr id="3" name="Text 1"/>
          <p:cNvSpPr/>
          <p:nvPr/>
        </p:nvSpPr>
        <p:spPr>
          <a:xfrm>
            <a:off x="502920" y="4572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400" kern="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名 句 与 研 讨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02920" y="768096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原典诵读 · 章末思辨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0058400" y="384048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Ⅶ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8412480" y="8595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第七章 · 三国归晋与天下一统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868680" y="1828800"/>
            <a:ext cx="10424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spc="100" kern="0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「</a:t>
            </a:r>
            <a:pPr indent="0" marL="0">
              <a:buNone/>
            </a:pPr>
            <a:r>
              <a:rPr lang="en-US" sz="2700" b="1" spc="100" kern="0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王濬楼船下益州，金陵王气黯然收。</a:t>
            </a:r>
            <a:pPr indent="0" marL="0">
              <a:buNone/>
            </a:pPr>
            <a:r>
              <a:rPr lang="en-US" sz="2700" b="1" spc="100" kern="0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」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3108960" y="2816352"/>
            <a:ext cx="8183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刘禹锡《西塞山怀古》（唐人咏史）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896112" y="3913632"/>
            <a:ext cx="457200" cy="457200"/>
          </a:xfrm>
          <a:prstGeom prst="rect">
            <a:avLst/>
          </a:prstGeom>
          <a:solidFill>
            <a:srgbClr val="C63C26"/>
          </a:solidFill>
          <a:ln w="9525">
            <a:solidFill>
              <a:srgbClr val="8E2B1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39136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F5EFE2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研</a:t>
            </a:r>
            <a:endParaRPr lang="en-US" sz="1300" dirty="0"/>
          </a:p>
          <a:p>
            <a:pPr algn="ctr" indent="0" marL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F5EFE2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讨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517904" y="3950208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研讨题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517904" y="4626864"/>
            <a:ext cx="9966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b="1" dirty="0">
                <a:solidFill>
                  <a:srgbClr val="C9A227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其一　</a:t>
            </a:r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E9E3D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西晋为何能够完成统一？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1517904" y="5193792"/>
            <a:ext cx="9966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b="1" dirty="0">
                <a:solidFill>
                  <a:srgbClr val="C9A227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其二　</a:t>
            </a:r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E9E3D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其统一局面为何如此短暂？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31 / 38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Administrator\.qwenworkcn\workspace\msdhc7vmej6muziq\_pptbuild\img\ch8-chenshou.jpg">    </p:cNvPr>
          <p:cNvPicPr>
            <a:picLocks noChangeAspect="1"/>
          </p:cNvPicPr>
          <p:nvPr/>
        </p:nvPicPr>
        <p:blipFill>
          <a:blip r:embed="rId1"/>
          <a:srcRect l="0" r="0" t="21874" b="21874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B0D">
              <a:alpha val="66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0"/>
            <a:ext cx="7223760" cy="6858000"/>
          </a:xfrm>
          <a:prstGeom prst="rect">
            <a:avLst/>
          </a:prstGeom>
          <a:solidFill>
            <a:srgbClr val="0B0B0D">
              <a:alpha val="8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760720"/>
            <a:ext cx="12191695" cy="1097280"/>
          </a:xfrm>
          <a:prstGeom prst="rect">
            <a:avLst/>
          </a:prstGeom>
          <a:solidFill>
            <a:srgbClr val="0B0B0D">
              <a:alpha val="70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777240" y="914400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500" kern="0" dirty="0">
                <a:solidFill>
                  <a:srgbClr val="E8C8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 八 章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713232" y="1188720"/>
            <a:ext cx="2194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Ⅷ</a:t>
            </a:r>
            <a:endParaRPr lang="en-US" sz="6200" dirty="0"/>
          </a:p>
        </p:txBody>
      </p:sp>
      <p:sp>
        <p:nvSpPr>
          <p:cNvPr id="8" name="Shape 5"/>
          <p:cNvSpPr/>
          <p:nvPr/>
        </p:nvSpPr>
        <p:spPr>
          <a:xfrm>
            <a:off x="795528" y="2450592"/>
            <a:ext cx="731520" cy="18288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77240" y="2596896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spc="400" kern="0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280 — 至今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749808" y="3054096"/>
            <a:ext cx="7863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2EC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陈寿著史与《三国志》流传</a:t>
            </a:r>
            <a:endParaRPr lang="en-US" sz="3600" dirty="0"/>
          </a:p>
        </p:txBody>
      </p:sp>
      <p:sp>
        <p:nvSpPr>
          <p:cNvPr id="11" name="Text 8"/>
          <p:cNvSpPr/>
          <p:nvPr/>
        </p:nvSpPr>
        <p:spPr>
          <a:xfrm>
            <a:off x="777240" y="3986784"/>
            <a:ext cx="5760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300" dirty="0">
                <a:solidFill>
                  <a:srgbClr val="D8D2C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陈寿秉笔成「前四史」之一，裴松之作注开史注先河；由史书而演义，三国成为不朽的文化母题。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60533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历史现场 · 关键解析 · 名句与研讨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32 / 38</a:t>
            </a:r>
            <a:endParaRPr lang="en-US" sz="9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572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400" kern="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历 史 现 场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768096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核心事件脉络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0058400" y="384048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Ⅷ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8412480" y="8595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第八章 · 陈寿著史与《三国志》流传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1051560" y="3776472"/>
            <a:ext cx="10085832" cy="14630"/>
          </a:xfrm>
          <a:prstGeom prst="rect">
            <a:avLst/>
          </a:prstGeom>
          <a:solidFill>
            <a:srgbClr val="4A4436"/>
          </a:solidFill>
          <a:ln w="12700">
            <a:solidFill>
              <a:srgbClr val="4A443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 rot="2700000">
            <a:off x="1331366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2157984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233—297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320040" y="2542032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陈寿著史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320040" y="2907792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六十五卷，列「前四史」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 rot="2700000">
            <a:off x="4479950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331464" y="4133088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429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3331464" y="4517136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裴松之作注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331464" y="4882896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引书二百余种，开史注四法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 rot="2700000">
            <a:off x="7628534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80048" y="2157984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唐宋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480048" y="2542032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民间讲说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480048" y="2907792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三国故事流传勾栏瓦舍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 rot="2700000">
            <a:off x="10777118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494215" y="4133088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元末明初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9494215" y="4517136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《三国演义》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9494215" y="4882896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七分实事，三分虚构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868680" y="5815584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人物群像　</a:t>
            </a:r>
            <a:pPr indent="0" marL="0">
              <a:buNone/>
            </a:pPr>
            <a:r>
              <a:rPr lang="en-US" sz="11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陈寿 · 裴松之 · 罗贯中 · 谯周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868680" y="6108192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关键主题　</a:t>
            </a:r>
            <a:pPr indent="0" marL="0">
              <a:buNone/>
            </a:pPr>
            <a:r>
              <a:rPr lang="en-US" sz="11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史书 · 裴注 · 演义 · 文化母题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33 / 38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572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400" kern="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 键 解 析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768096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三个要点读懂本章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0058400" y="384048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Ⅷ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8412480" y="8595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第八章 · 陈寿著史与《三国志》流传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548640" y="1901952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01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481328" y="1828800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良史之才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1481328" y="2286000"/>
            <a:ext cx="10012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叙事简洁、取材谨严，与《史记》《汉书》《后汉书》并称前四史；以魏为正统的笔法历来为学者所讨论。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3200400"/>
            <a:ext cx="11091672" cy="7315"/>
          </a:xfrm>
          <a:prstGeom prst="rect">
            <a:avLst/>
          </a:prstGeom>
          <a:solidFill>
            <a:srgbClr val="21212A"/>
          </a:solidFill>
          <a:ln w="12700">
            <a:solidFill>
              <a:srgbClr val="21212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3383280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02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1481328" y="3310128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裴注的史料宝库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1481328" y="3767328"/>
            <a:ext cx="10012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补阙、备异、惩妄、论辩，注文与正文篇幅相当；《魏略》等亡佚之书，赖裴注得传片段。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4681728"/>
            <a:ext cx="11091672" cy="7315"/>
          </a:xfrm>
          <a:prstGeom prst="rect">
            <a:avLst/>
          </a:prstGeom>
          <a:solidFill>
            <a:srgbClr val="21212A"/>
          </a:solidFill>
          <a:ln w="12700">
            <a:solidFill>
              <a:srgbClr val="21212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4864608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03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1481328" y="4791456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从史书到演义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1481328" y="5248656"/>
            <a:ext cx="10012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罗贯中以史为骨、杂史为肉、传说为魂；三国自此成为戏曲、影视与游戏的永恒文化母题。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34 / 38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98080" y="1051560"/>
            <a:ext cx="4389120" cy="4937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0" dirty="0">
                <a:solidFill>
                  <a:srgbClr val="15151B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史</a:t>
            </a:r>
            <a:endParaRPr lang="en-US" sz="30000" dirty="0"/>
          </a:p>
        </p:txBody>
      </p:sp>
      <p:sp>
        <p:nvSpPr>
          <p:cNvPr id="3" name="Text 1"/>
          <p:cNvSpPr/>
          <p:nvPr/>
        </p:nvSpPr>
        <p:spPr>
          <a:xfrm>
            <a:off x="502920" y="4572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400" kern="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名 句 与 研 讨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02920" y="768096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原典诵读 · 章末思辨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0058400" y="384048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Ⅷ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8412480" y="8595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第八章 · 陈寿著史与《三国志》流传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868680" y="1828800"/>
            <a:ext cx="10424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spc="100" kern="0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「</a:t>
            </a:r>
            <a:pPr indent="0" marL="0">
              <a:buNone/>
            </a:pPr>
            <a:r>
              <a:rPr lang="en-US" sz="2700" b="1" spc="100" kern="0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三顾频烦天下计，两朝开济老臣心。</a:t>
            </a:r>
            <a:pPr indent="0" marL="0">
              <a:buNone/>
            </a:pPr>
            <a:r>
              <a:rPr lang="en-US" sz="2700" b="1" spc="100" kern="0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」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3108960" y="2816352"/>
            <a:ext cx="8183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杜甫《蜀相》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896112" y="3913632"/>
            <a:ext cx="457200" cy="457200"/>
          </a:xfrm>
          <a:prstGeom prst="rect">
            <a:avLst/>
          </a:prstGeom>
          <a:solidFill>
            <a:srgbClr val="C63C26"/>
          </a:solidFill>
          <a:ln w="9525">
            <a:solidFill>
              <a:srgbClr val="8E2B1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39136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F5EFE2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研</a:t>
            </a:r>
            <a:endParaRPr lang="en-US" sz="1300" dirty="0"/>
          </a:p>
          <a:p>
            <a:pPr algn="ctr" indent="0" marL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F5EFE2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讨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517904" y="3950208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研讨题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517904" y="4626864"/>
            <a:ext cx="9966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b="1" dirty="0">
                <a:solidFill>
                  <a:srgbClr val="C9A227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其一　</a:t>
            </a:r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E9E3D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陈寿《三国志》的史料价值与书写立场应如何评价？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1517904" y="5193792"/>
            <a:ext cx="9966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b="1" dirty="0">
                <a:solidFill>
                  <a:srgbClr val="C9A227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其二　</a:t>
            </a:r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E9E3D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历史与演义的边界在哪里？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35 / 38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572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400" kern="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总　结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768096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三国时代的三条遗产线索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0058400" y="384048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终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8412480" y="8595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LEGACY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02920" y="1700784"/>
            <a:ext cx="3575304" cy="4114800"/>
          </a:xfrm>
          <a:prstGeom prst="rect">
            <a:avLst/>
          </a:prstGeom>
          <a:solidFill>
            <a:srgbClr val="131318"/>
          </a:solidFill>
          <a:ln w="9525">
            <a:solidFill>
              <a:srgbClr val="2A2A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956816"/>
            <a:ext cx="3575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Ⅰ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502920" y="2395728"/>
            <a:ext cx="35753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制 度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 rot="2700000">
            <a:off x="873252" y="3296412"/>
            <a:ext cx="64008" cy="64008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69848" y="3209544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屯田足食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1069848" y="3511296"/>
            <a:ext cx="2788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许下屯田，战时经济重塑民生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 rot="2700000">
            <a:off x="873252" y="4137660"/>
            <a:ext cx="64008" cy="64008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69848" y="405079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分封之鉴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1069848" y="4352544"/>
            <a:ext cx="2788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宗室授兵，埋下「八王之乱」祸根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 rot="2700000">
            <a:off x="873252" y="4978908"/>
            <a:ext cx="64008" cy="64008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69848" y="489204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治乱循环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1069848" y="5193792"/>
            <a:ext cx="2788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从军权下放到再集权，制度随乱世演进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306824" y="1700784"/>
            <a:ext cx="3575304" cy="4114800"/>
          </a:xfrm>
          <a:prstGeom prst="rect">
            <a:avLst/>
          </a:prstGeom>
          <a:solidFill>
            <a:srgbClr val="131318"/>
          </a:solidFill>
          <a:ln w="9525">
            <a:solidFill>
              <a:srgbClr val="2A2A3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306824" y="1956816"/>
            <a:ext cx="3575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Ⅱ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4306824" y="2395728"/>
            <a:ext cx="35753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文 化</a:t>
            </a:r>
            <a:endParaRPr lang="en-US" sz="3000" dirty="0"/>
          </a:p>
        </p:txBody>
      </p:sp>
      <p:sp>
        <p:nvSpPr>
          <p:cNvPr id="21" name="Shape 19"/>
          <p:cNvSpPr/>
          <p:nvPr/>
        </p:nvSpPr>
        <p:spPr>
          <a:xfrm rot="2700000">
            <a:off x="4677156" y="3296412"/>
            <a:ext cx="64008" cy="64008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73752" y="3209544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陈寿秉笔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4873752" y="3511296"/>
            <a:ext cx="2788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六十五卷《三国志》列「前四史」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 rot="2700000">
            <a:off x="4677156" y="4137660"/>
            <a:ext cx="64008" cy="64008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873752" y="405079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裴注补阙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4873752" y="4352544"/>
            <a:ext cx="2788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二百余种文献，亡佚之书赖注以存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 rot="2700000">
            <a:off x="4677156" y="4978908"/>
            <a:ext cx="64008" cy="64008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873752" y="489204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演义流传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4873752" y="5193792"/>
            <a:ext cx="2788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七分实事三分虚构，三国成文化母题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8110728" y="1700784"/>
            <a:ext cx="3575304" cy="4114800"/>
          </a:xfrm>
          <a:prstGeom prst="rect">
            <a:avLst/>
          </a:prstGeom>
          <a:solidFill>
            <a:srgbClr val="131318"/>
          </a:solidFill>
          <a:ln w="9525">
            <a:solidFill>
              <a:srgbClr val="2A2A3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110728" y="1956816"/>
            <a:ext cx="3575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Ⅲ</a:t>
            </a:r>
            <a:endParaRPr lang="en-US" sz="1900" dirty="0"/>
          </a:p>
        </p:txBody>
      </p:sp>
      <p:sp>
        <p:nvSpPr>
          <p:cNvPr id="32" name="Text 30"/>
          <p:cNvSpPr/>
          <p:nvPr/>
        </p:nvSpPr>
        <p:spPr>
          <a:xfrm>
            <a:off x="8110728" y="2395728"/>
            <a:ext cx="35753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精 神</a:t>
            </a:r>
            <a:endParaRPr lang="en-US" sz="3000" dirty="0"/>
          </a:p>
        </p:txBody>
      </p:sp>
      <p:sp>
        <p:nvSpPr>
          <p:cNvPr id="33" name="Shape 31"/>
          <p:cNvSpPr/>
          <p:nvPr/>
        </p:nvSpPr>
        <p:spPr>
          <a:xfrm rot="2700000">
            <a:off x="8481060" y="3296412"/>
            <a:ext cx="64008" cy="64008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677656" y="3209544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老骥伏枥</a:t>
            </a:r>
            <a:endParaRPr lang="en-US" sz="1350" dirty="0"/>
          </a:p>
        </p:txBody>
      </p:sp>
      <p:sp>
        <p:nvSpPr>
          <p:cNvPr id="35" name="Text 33"/>
          <p:cNvSpPr/>
          <p:nvPr/>
        </p:nvSpPr>
        <p:spPr>
          <a:xfrm>
            <a:off x="8677656" y="3511296"/>
            <a:ext cx="2788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烈士暮年，壮心不已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 rot="2700000">
            <a:off x="8481060" y="4137660"/>
            <a:ext cx="64008" cy="64008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677656" y="405079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鞠躬尽瘁</a:t>
            </a:r>
            <a:endParaRPr lang="en-US" sz="1350" dirty="0"/>
          </a:p>
        </p:txBody>
      </p:sp>
      <p:sp>
        <p:nvSpPr>
          <p:cNvPr id="38" name="Text 36"/>
          <p:cNvSpPr/>
          <p:nvPr/>
        </p:nvSpPr>
        <p:spPr>
          <a:xfrm>
            <a:off x="8677656" y="4352544"/>
            <a:ext cx="2788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托孤之重，死而后已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 rot="2700000">
            <a:off x="8481060" y="4978908"/>
            <a:ext cx="64008" cy="64008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8677656" y="489204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忠义智勇</a:t>
            </a:r>
            <a:endParaRPr lang="en-US" sz="1350" dirty="0"/>
          </a:p>
        </p:txBody>
      </p:sp>
      <p:sp>
        <p:nvSpPr>
          <p:cNvPr id="41" name="Text 39"/>
          <p:cNvSpPr/>
          <p:nvPr/>
        </p:nvSpPr>
        <p:spPr>
          <a:xfrm>
            <a:off x="8677656" y="5193792"/>
            <a:ext cx="2788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英雄群像入诗入画，光照后世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640080" y="5961888"/>
            <a:ext cx="10911535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spc="300" kern="0" dirty="0">
                <a:solidFill>
                  <a:srgbClr val="C9A227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乱世终归一统，而史笔与精神长存。</a:t>
            </a:r>
            <a:endParaRPr lang="en-US" sz="1450" dirty="0"/>
          </a:p>
        </p:txBody>
      </p:sp>
      <p:sp>
        <p:nvSpPr>
          <p:cNvPr id="43" name="Text 41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44" name="Text 42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36 / 38</a:t>
            </a:r>
            <a:endParaRPr lang="en-US" sz="9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572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400" kern="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参 考 文 献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768096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回到原典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0058400" y="384048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附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8412480" y="8595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REFERENCES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548640" y="1865376"/>
            <a:ext cx="731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417320" y="1773936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《三国志》（裴注本）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417320" y="2157984"/>
            <a:ext cx="10241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[晋] 陈寿 撰 · [南朝宋] 裴松之 注 ｜ 前四史之一，本课程最核心的原典读本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48640" y="2505456"/>
            <a:ext cx="11091672" cy="7315"/>
          </a:xfrm>
          <a:prstGeom prst="rect">
            <a:avLst/>
          </a:prstGeom>
          <a:solidFill>
            <a:srgbClr val="21212A"/>
          </a:solidFill>
          <a:ln w="12700">
            <a:solidFill>
              <a:srgbClr val="21212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2706624"/>
            <a:ext cx="731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417320" y="2615184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《后汉书》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417320" y="2999232"/>
            <a:ext cx="10241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[南朝宋] 范晔 撰 ｜ 东汉末年至黄巾之乱的基本史料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3346704"/>
            <a:ext cx="11091672" cy="7315"/>
          </a:xfrm>
          <a:prstGeom prst="rect">
            <a:avLst/>
          </a:prstGeom>
          <a:solidFill>
            <a:srgbClr val="21212A"/>
          </a:solidFill>
          <a:ln w="12700">
            <a:solidFill>
              <a:srgbClr val="21212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3547872"/>
            <a:ext cx="731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03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1417320" y="3456432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《晋书》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417320" y="3840480"/>
            <a:ext cx="10241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[唐] 房玄龄 等撰 ｜ 三国归晋与西晋政局的纪传体正史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548640" y="4187952"/>
            <a:ext cx="11091672" cy="7315"/>
          </a:xfrm>
          <a:prstGeom prst="rect">
            <a:avLst/>
          </a:prstGeom>
          <a:solidFill>
            <a:srgbClr val="21212A"/>
          </a:solidFill>
          <a:ln w="12700">
            <a:solidFill>
              <a:srgbClr val="21212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48640" y="4389120"/>
            <a:ext cx="731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04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1417320" y="429768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《资治通鉴》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417320" y="4681728"/>
            <a:ext cx="10241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[宋] 司马光 编 ｜ 编年排比三国大事，便于对照事件脉络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548640" y="5029200"/>
            <a:ext cx="11091672" cy="7315"/>
          </a:xfrm>
          <a:prstGeom prst="rect">
            <a:avLst/>
          </a:prstGeom>
          <a:solidFill>
            <a:srgbClr val="21212A"/>
          </a:solidFill>
          <a:ln w="12700">
            <a:solidFill>
              <a:srgbClr val="21212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8640" y="5230368"/>
            <a:ext cx="731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05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1417320" y="513892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《三国演义》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417320" y="5522976"/>
            <a:ext cx="10241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[元末明初] 罗贯中 著 ｜ 对照史实与虚构的文学经典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40080" y="6035040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延伸阅读书目详见数字课程门户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37 / 38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Administrator\.qwenworkcn\workspace\msdhc7vmej6muziq\_pptbuild\img\spo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368" y="365760"/>
            <a:ext cx="7680960" cy="4762195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10896" y="310896"/>
            <a:ext cx="11569903" cy="6236208"/>
          </a:xfrm>
          <a:prstGeom prst="rect">
            <a:avLst/>
          </a:prstGeom>
          <a:solidFill>
            <a:srgbClr val="0B0B0D">
              <a:alpha val="0"/>
            </a:srgbClr>
          </a:solidFill>
          <a:ln w="11430">
            <a:solidFill>
              <a:srgbClr val="C9A227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420624" y="420624"/>
            <a:ext cx="11350447" cy="6016752"/>
          </a:xfrm>
          <a:prstGeom prst="rect">
            <a:avLst/>
          </a:prstGeom>
          <a:solidFill>
            <a:srgbClr val="0B0B0D">
              <a:alpha val="0"/>
            </a:srgbClr>
          </a:solidFill>
          <a:ln w="5080">
            <a:solidFill>
              <a:srgbClr val="C9A227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0080" y="1298448"/>
            <a:ext cx="1091153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spc="300" kern="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640080" y="1828800"/>
            <a:ext cx="10911535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谢谢聆听</a:t>
            </a:r>
            <a:endParaRPr lang="en-US" sz="5400" dirty="0"/>
          </a:p>
        </p:txBody>
      </p:sp>
      <p:sp>
        <p:nvSpPr>
          <p:cNvPr id="7" name="Text 4"/>
          <p:cNvSpPr/>
          <p:nvPr/>
        </p:nvSpPr>
        <p:spPr>
          <a:xfrm>
            <a:off x="640080" y="2962656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spc="300" kern="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敬请指正 · 欢迎研讨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4818888" y="3639312"/>
            <a:ext cx="1005840" cy="10973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 rot="2700000">
            <a:off x="6055157" y="3603650"/>
            <a:ext cx="82296" cy="82296"/>
          </a:xfrm>
          <a:prstGeom prst="rect">
            <a:avLst/>
          </a:prstGeom>
          <a:solidFill>
            <a:srgbClr val="C63C26"/>
          </a:solidFill>
          <a:ln w="12700">
            <a:solidFill>
              <a:srgbClr val="C63C26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364224" y="3639312"/>
            <a:ext cx="1005840" cy="10973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995928" y="4041648"/>
            <a:ext cx="4206240" cy="1170432"/>
          </a:xfrm>
          <a:prstGeom prst="rect">
            <a:avLst/>
          </a:prstGeom>
          <a:solidFill>
            <a:srgbClr val="131318">
              <a:alpha val="70000"/>
            </a:srgbClr>
          </a:solidFill>
          <a:ln w="9525">
            <a:solidFill>
              <a:srgbClr val="C9A227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3995928" y="4224528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spc="400" kern="0" dirty="0">
                <a:solidFill>
                  <a:srgbClr val="E8C8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 字 课 程 门 户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3995928" y="4681728"/>
            <a:ext cx="4206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spc="100" kern="0" dirty="0">
                <a:solidFill>
                  <a:srgbClr val="E9E3D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互动地图 · 文物长廊 · AI 讲解员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10844784" y="5468112"/>
            <a:ext cx="548640" cy="548640"/>
          </a:xfrm>
          <a:prstGeom prst="rect">
            <a:avLst/>
          </a:prstGeom>
          <a:solidFill>
            <a:srgbClr val="C63C26"/>
          </a:solidFill>
          <a:ln w="9525">
            <a:solidFill>
              <a:srgbClr val="8E2B1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844784" y="546811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F5EFE2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江湖</a:t>
            </a:r>
            <a:endParaRPr lang="en-US" sz="1300" dirty="0"/>
          </a:p>
          <a:p>
            <a:pPr algn="ctr" indent="0" marL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F5EFE2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再见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38 / 38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Administrator\.qwenworkcn\workspace\msdhc7vmej6muziq\_pptbuild\img\ch1-huangjin.jpg">    </p:cNvPr>
          <p:cNvPicPr>
            <a:picLocks noChangeAspect="1"/>
          </p:cNvPicPr>
          <p:nvPr/>
        </p:nvPicPr>
        <p:blipFill>
          <a:blip r:embed="rId1"/>
          <a:srcRect l="0" r="0" t="21874" b="21874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B0D">
              <a:alpha val="66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0"/>
            <a:ext cx="7223760" cy="6858000"/>
          </a:xfrm>
          <a:prstGeom prst="rect">
            <a:avLst/>
          </a:prstGeom>
          <a:solidFill>
            <a:srgbClr val="0B0B0D">
              <a:alpha val="8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760720"/>
            <a:ext cx="12191695" cy="1097280"/>
          </a:xfrm>
          <a:prstGeom prst="rect">
            <a:avLst/>
          </a:prstGeom>
          <a:solidFill>
            <a:srgbClr val="0B0B0D">
              <a:alpha val="70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777240" y="914400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500" kern="0" dirty="0">
                <a:solidFill>
                  <a:srgbClr val="E8C8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 一 章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713232" y="1188720"/>
            <a:ext cx="2194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Ⅰ</a:t>
            </a:r>
            <a:endParaRPr lang="en-US" sz="6200" dirty="0"/>
          </a:p>
        </p:txBody>
      </p:sp>
      <p:sp>
        <p:nvSpPr>
          <p:cNvPr id="8" name="Shape 5"/>
          <p:cNvSpPr/>
          <p:nvPr/>
        </p:nvSpPr>
        <p:spPr>
          <a:xfrm>
            <a:off x="795528" y="2450592"/>
            <a:ext cx="731520" cy="18288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77240" y="2596896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spc="400" kern="0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184 — 196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749808" y="3054096"/>
            <a:ext cx="7863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2EC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黄巾之乱与群雄并起</a:t>
            </a:r>
            <a:endParaRPr lang="en-US" sz="3600" dirty="0"/>
          </a:p>
        </p:txBody>
      </p:sp>
      <p:sp>
        <p:nvSpPr>
          <p:cNvPr id="11" name="Text 8"/>
          <p:cNvSpPr/>
          <p:nvPr/>
        </p:nvSpPr>
        <p:spPr>
          <a:xfrm>
            <a:off x="777240" y="3986784"/>
            <a:ext cx="5760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300" dirty="0">
                <a:solidFill>
                  <a:srgbClr val="D8D2C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汉室倾颓，黄巾举事，董卓乱政，群雄并起。一个旧秩序崩塌、新英雄登场的时代由此揭幕。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60533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历史现场 · 关键解析 · 名句与研讨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04 / 38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572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400" kern="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历 史 现 场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768096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核心事件脉络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0058400" y="384048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Ⅰ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8412480" y="8595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第一章 · 黄巾之乱与群雄并起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1051560" y="3776472"/>
            <a:ext cx="10085832" cy="14630"/>
          </a:xfrm>
          <a:prstGeom prst="rect">
            <a:avLst/>
          </a:prstGeom>
          <a:solidFill>
            <a:srgbClr val="4A4436"/>
          </a:solidFill>
          <a:ln w="12700">
            <a:solidFill>
              <a:srgbClr val="4A443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 rot="2700000">
            <a:off x="1331366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2157984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184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320040" y="2542032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黄巾举事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320040" y="2907792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太平道聚众，三十六方同日而起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 rot="2700000">
            <a:off x="4479950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331464" y="4133088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189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3331464" y="4517136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董卓入京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331464" y="4882896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废立天子，焚宫迁都长安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 rot="2700000">
            <a:off x="7628534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80048" y="2157984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190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480048" y="2542032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关东联军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480048" y="2907792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推袁绍为盟主，诸部各怀异志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 rot="2700000">
            <a:off x="10777118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494215" y="4133088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196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9494215" y="4517136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奉天子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9494215" y="4882896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迎献帝于许，屯田积粮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868680" y="5815584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人物群像　</a:t>
            </a:r>
            <a:pPr indent="0" marL="0">
              <a:buNone/>
            </a:pPr>
            <a:r>
              <a:rPr lang="en-US" sz="11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张角 · 董卓 · 袁绍 · 曹操 · 刘备 · 关羽 · 张飞 · 吕布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868680" y="6108192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关键战役　</a:t>
            </a:r>
            <a:pPr indent="0" marL="0">
              <a:buNone/>
            </a:pPr>
            <a:r>
              <a:rPr lang="en-US" sz="11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黄巾之乱 · 讨董之战 · 虎牢关之战（演义）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05 / 38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572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400" kern="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 键 解 析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768096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三个要点读懂本章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0058400" y="384048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Ⅰ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8412480" y="8595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第一章 · 黄巾之乱与群雄并起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548640" y="1901952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01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481328" y="1828800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帝国黄昏与黄巾之乱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1481328" y="2286000"/>
            <a:ext cx="10012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外戚与宦官交替专权，天灾瘟疫频仍；张角创太平道举事，虽旋遭镇压，朝廷却被迫将军权下放州郡，汉室实际统治自此瓦解。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3200400"/>
            <a:ext cx="11091672" cy="7315"/>
          </a:xfrm>
          <a:prstGeom prst="rect">
            <a:avLst/>
          </a:prstGeom>
          <a:solidFill>
            <a:srgbClr val="21212A"/>
          </a:solidFill>
          <a:ln w="12700">
            <a:solidFill>
              <a:srgbClr val="21212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3383280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02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1481328" y="3310128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董卓乱政与群雄并起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1481328" y="3767328"/>
            <a:ext cx="10012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董卓焚洛阳、迁长安；讨董联军心存异志、迅速瓦解，中国进入军阀割据时代，刘备、关羽、张飞于此际投身乱世。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4681728"/>
            <a:ext cx="11091672" cy="7315"/>
          </a:xfrm>
          <a:prstGeom prst="rect">
            <a:avLst/>
          </a:prstGeom>
          <a:solidFill>
            <a:srgbClr val="21212A"/>
          </a:solidFill>
          <a:ln w="12700">
            <a:solidFill>
              <a:srgbClr val="21212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4864608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03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1481328" y="4791456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奉天子与屯田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1481328" y="5248656"/>
            <a:ext cx="10012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曹操迎天子于许，「奉天子以令不臣」占得政治先机，大兴屯田、足食足兵，在群雄中率先站稳根基。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06 / 38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98080" y="1051560"/>
            <a:ext cx="4389120" cy="4937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0" dirty="0">
                <a:solidFill>
                  <a:srgbClr val="15151B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乱</a:t>
            </a:r>
            <a:endParaRPr lang="en-US" sz="30000" dirty="0"/>
          </a:p>
        </p:txBody>
      </p:sp>
      <p:sp>
        <p:nvSpPr>
          <p:cNvPr id="3" name="Text 1"/>
          <p:cNvSpPr/>
          <p:nvPr/>
        </p:nvSpPr>
        <p:spPr>
          <a:xfrm>
            <a:off x="502920" y="4572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400" kern="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名 句 与 研 讨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02920" y="768096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原典诵读 · 章末思辨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0058400" y="384048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Ⅰ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8412480" y="8595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第一章 · 黄巾之乱与群雄并起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868680" y="1828800"/>
            <a:ext cx="10424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spc="100" kern="0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「</a:t>
            </a:r>
            <a:pPr indent="0" marL="0">
              <a:buNone/>
            </a:pPr>
            <a:r>
              <a:rPr lang="en-US" sz="2700" b="1" spc="100" kern="0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苍天已死，黄天当立。岁在甲子，天下大吉。</a:t>
            </a:r>
            <a:pPr indent="0" marL="0">
              <a:buNone/>
            </a:pPr>
            <a:r>
              <a:rPr lang="en-US" sz="2700" b="1" spc="100" kern="0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」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3108960" y="2816352"/>
            <a:ext cx="8183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黄巾军口号 ·《后汉书》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896112" y="3913632"/>
            <a:ext cx="457200" cy="457200"/>
          </a:xfrm>
          <a:prstGeom prst="rect">
            <a:avLst/>
          </a:prstGeom>
          <a:solidFill>
            <a:srgbClr val="C63C26"/>
          </a:solidFill>
          <a:ln w="9525">
            <a:solidFill>
              <a:srgbClr val="8E2B1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39136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F5EFE2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研</a:t>
            </a:r>
            <a:endParaRPr lang="en-US" sz="1300" dirty="0"/>
          </a:p>
          <a:p>
            <a:pPr algn="ctr" indent="0" marL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F5EFE2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讨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517904" y="3950208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C86A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研讨题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517904" y="4626864"/>
            <a:ext cx="9966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b="1" dirty="0">
                <a:solidFill>
                  <a:srgbClr val="C9A227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其一　</a:t>
            </a:r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E9E3D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黄巾起义为何能动摇东汉的统治根基？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1517904" y="5193792"/>
            <a:ext cx="9966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b="1" dirty="0">
                <a:solidFill>
                  <a:srgbClr val="C9A227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其二　</a:t>
            </a:r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E9E3D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「奉天子以令不臣」给曹操带来了哪些政治红利？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07 / 38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Administrator\.qwenworkcn\workspace\msdhc7vmej6muziq\_pptbuild\img\ch2-guandu.jpg">    </p:cNvPr>
          <p:cNvPicPr>
            <a:picLocks noChangeAspect="1"/>
          </p:cNvPicPr>
          <p:nvPr/>
        </p:nvPicPr>
        <p:blipFill>
          <a:blip r:embed="rId1"/>
          <a:srcRect l="0" r="0" t="21874" b="21874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B0D">
              <a:alpha val="66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0"/>
            <a:ext cx="7223760" cy="6858000"/>
          </a:xfrm>
          <a:prstGeom prst="rect">
            <a:avLst/>
          </a:prstGeom>
          <a:solidFill>
            <a:srgbClr val="0B0B0D">
              <a:alpha val="8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760720"/>
            <a:ext cx="12191695" cy="1097280"/>
          </a:xfrm>
          <a:prstGeom prst="rect">
            <a:avLst/>
          </a:prstGeom>
          <a:solidFill>
            <a:srgbClr val="0B0B0D">
              <a:alpha val="70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777240" y="914400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500" kern="0" dirty="0">
                <a:solidFill>
                  <a:srgbClr val="E8C8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 二 章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713232" y="1188720"/>
            <a:ext cx="2194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Ⅱ</a:t>
            </a:r>
            <a:endParaRPr lang="en-US" sz="6200" dirty="0"/>
          </a:p>
        </p:txBody>
      </p:sp>
      <p:sp>
        <p:nvSpPr>
          <p:cNvPr id="8" name="Shape 5"/>
          <p:cNvSpPr/>
          <p:nvPr/>
        </p:nvSpPr>
        <p:spPr>
          <a:xfrm>
            <a:off x="795528" y="2450592"/>
            <a:ext cx="731520" cy="18288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77240" y="2596896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spc="400" kern="0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196 — 207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749808" y="3054096"/>
            <a:ext cx="7863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2EC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官渡之战与北方统一</a:t>
            </a:r>
            <a:endParaRPr lang="en-US" sz="3600" dirty="0"/>
          </a:p>
        </p:txBody>
      </p:sp>
      <p:sp>
        <p:nvSpPr>
          <p:cNvPr id="11" name="Text 8"/>
          <p:cNvSpPr/>
          <p:nvPr/>
        </p:nvSpPr>
        <p:spPr>
          <a:xfrm>
            <a:off x="777240" y="3986784"/>
            <a:ext cx="5760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300" dirty="0">
                <a:solidFill>
                  <a:srgbClr val="D8D2C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官渡鏖兵，焚乌巢而破袁绍；北征乌桓，扫清群雄。曹操统一北方，三顾茅庐的伏笔悄然埋下。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60533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历史现场 · 关键解析 · 名句与研讨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08 / 38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572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400" kern="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历 史 现 场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768096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核心事件脉络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0058400" y="384048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C9A227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Ⅱ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8412480" y="8595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第二章 · 官渡之战与北方统一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1051560" y="3776472"/>
            <a:ext cx="10085832" cy="14630"/>
          </a:xfrm>
          <a:prstGeom prst="rect">
            <a:avLst/>
          </a:prstGeom>
          <a:solidFill>
            <a:srgbClr val="4A4436"/>
          </a:solidFill>
          <a:ln w="12700">
            <a:solidFill>
              <a:srgbClr val="4A443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 rot="2700000">
            <a:off x="1331366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2157984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200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320040" y="2542032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官渡相持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320040" y="2907792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曹军兵少粮尽，荀彧劝坚守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 rot="2700000">
            <a:off x="3692804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544318" y="4133088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200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2544318" y="4517136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火烧乌巢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2544318" y="4882896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许攸献计，精骑夜袭焚粮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 rot="2700000">
            <a:off x="6054242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905756" y="2157984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204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4905756" y="2542032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平定四州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905756" y="2907792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袁氏兄弟内讧，各个击破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 rot="2700000">
            <a:off x="8415680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267194" y="4133088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207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7267194" y="4517136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北征乌桓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7267194" y="4882896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白狼山大捷，北方统一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 rot="2700000">
            <a:off x="10777118" y="3743554"/>
            <a:ext cx="80467" cy="80467"/>
          </a:xfrm>
          <a:prstGeom prst="rect">
            <a:avLst/>
          </a:prstGeom>
          <a:solidFill>
            <a:srgbClr val="E8C86A"/>
          </a:solidFill>
          <a:ln w="12700">
            <a:solidFill>
              <a:srgbClr val="E8C86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494215" y="2157984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8C8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207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9494215" y="2542032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E3D5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三顾茅庐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9494215" y="2907792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隆中对策，三分蓝图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868680" y="5815584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人物群像　</a:t>
            </a:r>
            <a:pPr indent="0" marL="0">
              <a:buNone/>
            </a:pPr>
            <a:r>
              <a:rPr lang="en-US" sz="11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曹操 · 袁绍 · 荀彧 · 郭嘉 · 许攸 · 刘备 · 诸葛亮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868680" y="6108192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关键战役　</a:t>
            </a:r>
            <a:pPr indent="0" marL="0">
              <a:buNone/>
            </a:pPr>
            <a:r>
              <a:rPr lang="en-US" sz="1100" dirty="0">
                <a:solidFill>
                  <a:srgbClr val="A89F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官渡之战 · 乌巢之战 · 白狼山之战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502920" y="65105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670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《三国志与乱世英雄史诗》 · 高校通识课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10241280" y="6510528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6705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09 / 38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38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《三国志与乱世英雄史诗》教学课件</dc:title>
  <dc:subject>高校通识课 · 沉浸式数字课程</dc:subject>
  <dc:creator>高校通识课</dc:creator>
  <cp:lastModifiedBy>高校通识课</cp:lastModifiedBy>
  <cp:revision>1</cp:revision>
  <dcterms:created xsi:type="dcterms:W3CDTF">2026-08-03T18:49:12Z</dcterms:created>
  <dcterms:modified xsi:type="dcterms:W3CDTF">2026-08-03T18:49:12Z</dcterms:modified>
</cp:coreProperties>
</file>